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9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3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7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3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5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6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8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4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6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F9D63-A1F3-483E-8AF7-B6669AE09622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09596-66D6-4392-BE5F-FF4926C94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8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higan.gov/documents/mde/Spring_2015_Testing_Schedule_Update_464310_7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higan.gov/documents/mde/Spring_2015_Transition_Readiness_Timeline_479081_7.pdf" TargetMode="External"/><Relationship Id="rId2" Type="http://schemas.openxmlformats.org/officeDocument/2006/relationships/hyperlink" Target="http://www.mi.gov/ba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de-accountability@michigan.gov" TargetMode="External"/><Relationship Id="rId2" Type="http://schemas.openxmlformats.org/officeDocument/2006/relationships/hyperlink" Target="mailto:baa@michigan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/>
          <a:lstStyle/>
          <a:p>
            <a:r>
              <a:rPr lang="en-US" dirty="0" smtClean="0"/>
              <a:t>M-Step Transition:  Spring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Your Pathway to Success</a:t>
            </a:r>
            <a:endParaRPr lang="en-US" sz="3600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56760" cy="21366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715000"/>
            <a:ext cx="2057400" cy="93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48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Goal for Spring 2015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06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A</a:t>
            </a:r>
            <a:r>
              <a:rPr lang="en-US" dirty="0" smtClean="0"/>
              <a:t>ll Michigan students will transition to the new M-STEP assessment with a positive experience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Most schools testing online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Schools get used to scheduling for online testing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Online testing provides opportunity for more rapid feedback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Move from fall testing to spring testing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Now students will be tested on content learned during the </a:t>
            </a:r>
            <a:r>
              <a:rPr lang="en-US" i="1" dirty="0" smtClean="0"/>
              <a:t>current school year</a:t>
            </a:r>
            <a:r>
              <a:rPr lang="en-US" dirty="0" smtClean="0"/>
              <a:t> as opposed to the </a:t>
            </a:r>
            <a:r>
              <a:rPr lang="en-US" i="1" dirty="0" smtClean="0"/>
              <a:t>previous school year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258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What will happen in spring 2015?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US" sz="3900" dirty="0" smtClean="0"/>
              <a:t>ELA:  tested at each grades 3-8 and 11</a:t>
            </a:r>
          </a:p>
          <a:p>
            <a:pPr>
              <a:spcBef>
                <a:spcPts val="1200"/>
              </a:spcBef>
            </a:pPr>
            <a:r>
              <a:rPr lang="en-US" sz="3900" dirty="0" smtClean="0"/>
              <a:t>Mathematics:  tested at each grades 3-8 and 11</a:t>
            </a:r>
          </a:p>
          <a:p>
            <a:pPr>
              <a:spcBef>
                <a:spcPts val="1200"/>
              </a:spcBef>
            </a:pPr>
            <a:r>
              <a:rPr lang="en-US" sz="3900" dirty="0" smtClean="0"/>
              <a:t>Science:  tested at grades 4, 7 and 11</a:t>
            </a:r>
          </a:p>
          <a:p>
            <a:pPr>
              <a:spcBef>
                <a:spcPts val="1200"/>
              </a:spcBef>
            </a:pPr>
            <a:r>
              <a:rPr lang="en-US" sz="3900" dirty="0" smtClean="0"/>
              <a:t>Social studies:  tested at grades 5, 8 and 11</a:t>
            </a:r>
          </a:p>
          <a:p>
            <a:pPr>
              <a:spcBef>
                <a:spcPts val="1200"/>
              </a:spcBef>
            </a:pPr>
            <a:r>
              <a:rPr lang="en-US" sz="3900" dirty="0" smtClean="0"/>
              <a:t>College Entrance test (required by law)—ACT in grade 11</a:t>
            </a:r>
          </a:p>
          <a:p>
            <a:pPr>
              <a:spcBef>
                <a:spcPts val="1200"/>
              </a:spcBef>
            </a:pPr>
            <a:r>
              <a:rPr lang="en-US" sz="3900" dirty="0" smtClean="0"/>
              <a:t>Work Skills assessment (required by law)—WorkKeys in Grade 11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Please see the spring 2015 Testing Schedule </a:t>
            </a:r>
          </a:p>
          <a:p>
            <a:pPr marL="0" indent="0" algn="ctr">
              <a:buNone/>
            </a:pPr>
            <a:r>
              <a:rPr lang="en-US" dirty="0" smtClean="0"/>
              <a:t>for more information</a:t>
            </a:r>
          </a:p>
          <a:p>
            <a:pPr marL="0" indent="0" algn="ctr">
              <a:buNone/>
            </a:pPr>
            <a:r>
              <a:rPr lang="en-US" sz="1800" dirty="0" smtClean="0">
                <a:hlinkClick r:id="rId2"/>
              </a:rPr>
              <a:t>http://www.michigan.gov/documents/mde/Spring_2015_Testing_Schedule_Update_464310_7.pdf</a:t>
            </a:r>
            <a:r>
              <a:rPr lang="en-US" sz="1800" dirty="0" smtClean="0"/>
              <a:t>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0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Accountability Implications?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It is the intent of the MDE not to use the results of the 2015 M-Step assessment to make high-stakes accountability determinations.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3000" dirty="0" smtClean="0"/>
              <a:t>Data provided to schools and districts for informational purposes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3000" dirty="0" smtClean="0"/>
              <a:t>No Priority,  Focus or Reward labels for schools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418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Important One-Stop Shop  </a:t>
            </a:r>
            <a:br>
              <a:rPr lang="en-US" sz="3600" dirty="0" smtClean="0"/>
            </a:br>
            <a:r>
              <a:rPr lang="en-US" sz="3600" dirty="0" smtClean="0"/>
              <a:t>MDE Assessment &amp; Accountability Web Page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8"/>
            <a:ext cx="4114800" cy="49831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MDE Assessment &amp; Accountability Web Page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hlinkClick r:id="rId2"/>
              </a:rPr>
              <a:t>http://www.mi.gov/baa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i="1" dirty="0" smtClean="0"/>
              <a:t>Example: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M-STEP Transition Readiness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Timeline </a:t>
            </a:r>
            <a:r>
              <a:rPr lang="en-US" sz="1800" dirty="0" smtClean="0">
                <a:hlinkClick r:id="rId3"/>
              </a:rPr>
              <a:t>http://www.michigan.gov/documents/mde/Spring_2015_Transition_Readiness_Timeline_479081_7.pdf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/>
              <a:t>P</a:t>
            </a:r>
            <a:r>
              <a:rPr lang="en-US" sz="1800" b="1" dirty="0" smtClean="0"/>
              <a:t>rovides you with step-by-step information on what you should be doing to get ready for spring testing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1828800"/>
            <a:ext cx="3981450" cy="4114800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cxnSp>
        <p:nvCxnSpPr>
          <p:cNvPr id="6" name="Straight Arrow Connector 5"/>
          <p:cNvCxnSpPr/>
          <p:nvPr/>
        </p:nvCxnSpPr>
        <p:spPr>
          <a:xfrm>
            <a:off x="4267200" y="3985419"/>
            <a:ext cx="685800" cy="1119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8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Phone: 1-877-560-8378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Email:</a:t>
            </a:r>
          </a:p>
          <a:p>
            <a:pPr marL="0" indent="0">
              <a:buNone/>
            </a:pPr>
            <a:r>
              <a:rPr lang="en-US" dirty="0" smtClean="0"/>
              <a:t>Assessment:  </a:t>
            </a:r>
            <a:r>
              <a:rPr lang="en-US" dirty="0" smtClean="0">
                <a:hlinkClick r:id="rId2"/>
              </a:rPr>
              <a:t>baa@michigan.gov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Accountability:  </a:t>
            </a:r>
            <a:r>
              <a:rPr lang="en-US" dirty="0" smtClean="0">
                <a:hlinkClick r:id="rId3"/>
              </a:rPr>
              <a:t>mde-accountability@michigan.gov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00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224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M-Step Transition:  Spring 2015</vt:lpstr>
      <vt:lpstr>Goal for Spring 2015 Testing</vt:lpstr>
      <vt:lpstr>What will happen in spring 2015?</vt:lpstr>
      <vt:lpstr>Accountability Implications?</vt:lpstr>
      <vt:lpstr>Important One-Stop Shop   MDE Assessment &amp; Accountability Web Page</vt:lpstr>
      <vt:lpstr>Contact Us!</vt:lpstr>
    </vt:vector>
  </TitlesOfParts>
  <Company>State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M-Step Transition:  Spring 2015</dc:title>
  <dc:creator>Keesler, Venessa (MDE)</dc:creator>
  <cp:lastModifiedBy>Windows User</cp:lastModifiedBy>
  <cp:revision>14</cp:revision>
  <cp:lastPrinted>2015-01-27T16:32:19Z</cp:lastPrinted>
  <dcterms:created xsi:type="dcterms:W3CDTF">2015-01-20T20:35:52Z</dcterms:created>
  <dcterms:modified xsi:type="dcterms:W3CDTF">2015-03-26T17:04:41Z</dcterms:modified>
</cp:coreProperties>
</file>