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5B6D5-000A-4253-BCB7-0E35C3820F27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60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16E57-731D-4413-AAB0-DAF0E971CFDB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5E8C8-416A-4970-893D-683A9A675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5E8C8-416A-4970-893D-683A9A6750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6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5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0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9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3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4252-0BD6-4191-A8DE-2DE4465FB7A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3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560" y="304800"/>
            <a:ext cx="556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Narrative Text . . 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5572" y="971372"/>
            <a:ext cx="8610600" cy="525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590872" y="971372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85572" y="3600272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801" y="6275516"/>
            <a:ext cx="8763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10184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say?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322126"/>
            <a:ext cx="350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ell MT" pitchFamily="18" charset="0"/>
              </a:rPr>
              <a:t>Summary of chapter/how did the story advance?</a:t>
            </a:r>
          </a:p>
          <a:p>
            <a:endParaRPr lang="en-US" sz="1600" dirty="0">
              <a:latin typeface="Bell MT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Bell MT" pitchFamily="18" charset="0"/>
              </a:rPr>
              <a:t>3-5 sentences for an excerpt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Bell MT" pitchFamily="18" charset="0"/>
              </a:rPr>
              <a:t>5-7 sentences for longer text</a:t>
            </a:r>
            <a:endParaRPr lang="en-US" sz="1600" dirty="0">
              <a:latin typeface="Bell MT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Bell MT" pitchFamily="18" charset="0"/>
              </a:rPr>
              <a:t>Paragraph form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Bell MT" pitchFamily="18" charset="0"/>
              </a:rPr>
              <a:t>No evidence </a:t>
            </a:r>
            <a:endParaRPr lang="en-US" sz="1600" dirty="0">
              <a:latin typeface="Bell MT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1066799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How does the text say it?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2600" y="36854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mean?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3886200"/>
            <a:ext cx="38862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askerville Old Face" panose="02020602080505020303" pitchFamily="18" charset="0"/>
                <a:cs typeface="Times New Roman" pitchFamily="18" charset="0"/>
              </a:rPr>
              <a:t>You must provide textual evidence for your responses. Restate and use complete sentences. </a:t>
            </a:r>
            <a:endParaRPr lang="en-US" sz="1600" dirty="0">
              <a:latin typeface="Baskerville Old Face" panose="02020602080505020303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600" dirty="0">
                <a:latin typeface="Baskerville Old Face" panose="02020602080505020303" pitchFamily="18" charset="0"/>
                <a:cs typeface="Times New Roman" pitchFamily="18" charset="0"/>
              </a:rPr>
              <a:t>Which theme and message are being discussed  in the selection</a:t>
            </a:r>
            <a:r>
              <a:rPr lang="en-US" sz="1600" dirty="0" smtClean="0">
                <a:latin typeface="Baskerville Old Face" panose="02020602080505020303" pitchFamily="18" charset="0"/>
                <a:cs typeface="Times New Roman" pitchFamily="18" charset="0"/>
              </a:rPr>
              <a:t>?</a:t>
            </a:r>
            <a:endParaRPr lang="en-US" sz="1600" dirty="0">
              <a:latin typeface="Baskerville Old Face" panose="02020602080505020303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600" dirty="0">
                <a:latin typeface="Baskerville Old Face" panose="02020602080505020303" pitchFamily="18" charset="0"/>
                <a:cs typeface="Times New Roman" pitchFamily="18" charset="0"/>
              </a:rPr>
              <a:t>How is the theme and message supported with ideas &amp; details</a:t>
            </a:r>
            <a:r>
              <a:rPr lang="en-US" sz="1600" dirty="0" smtClean="0">
                <a:latin typeface="Baskerville Old Face" panose="02020602080505020303" pitchFamily="18" charset="0"/>
                <a:cs typeface="Times New Roman" pitchFamily="18" charset="0"/>
              </a:rPr>
              <a:t>?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100" dirty="0">
              <a:latin typeface="Baskerville Old Face" panose="02020602080505020303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86400" y="36854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So . . . What does it mean to me?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8200" y="3886200"/>
            <a:ext cx="388620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Bell MT" pitchFamily="18" charset="0"/>
              </a:rPr>
              <a:t>Make a connection (to a book/movie, your life, current events)</a:t>
            </a:r>
          </a:p>
          <a:p>
            <a:r>
              <a:rPr lang="en-US" sz="1100" b="1" u="sng" dirty="0">
                <a:latin typeface="Baskerville Old Face" panose="02020602080505020303" pitchFamily="18" charset="0"/>
              </a:rPr>
              <a:t>Text    </a:t>
            </a:r>
            <a:r>
              <a:rPr lang="en-US" sz="1100" b="1" u="sng" dirty="0" smtClean="0">
                <a:latin typeface="Baskerville Old Face" panose="02020602080505020303" pitchFamily="18" charset="0"/>
              </a:rPr>
              <a:t>to   </a:t>
            </a:r>
            <a:r>
              <a:rPr lang="en-US" sz="1100" b="1" u="sng" dirty="0">
                <a:latin typeface="Baskerville Old Face" panose="02020602080505020303" pitchFamily="18" charset="0"/>
              </a:rPr>
              <a:t>World: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>
                <a:latin typeface="Baskerville Old Face" panose="02020602080505020303" pitchFamily="18" charset="0"/>
              </a:rPr>
              <a:t>What does this remind me of in the real world?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>
                <a:latin typeface="Baskerville Old Face" panose="02020602080505020303" pitchFamily="18" charset="0"/>
              </a:rPr>
              <a:t>How does this relate to the world around me?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>
                <a:latin typeface="Baskerville Old Face" panose="02020602080505020303" pitchFamily="18" charset="0"/>
              </a:rPr>
              <a:t>How is this similar/different to things that have happened</a:t>
            </a:r>
          </a:p>
          <a:p>
            <a:r>
              <a:rPr lang="en-US" sz="1100" dirty="0">
                <a:latin typeface="Baskerville Old Face" panose="02020602080505020303" pitchFamily="18" charset="0"/>
              </a:rPr>
              <a:t>          around me?</a:t>
            </a:r>
          </a:p>
          <a:p>
            <a:r>
              <a:rPr lang="en-US" sz="1100" b="1" u="sng" dirty="0">
                <a:latin typeface="Baskerville Old Face" panose="02020602080505020303" pitchFamily="18" charset="0"/>
              </a:rPr>
              <a:t>Text    </a:t>
            </a:r>
            <a:r>
              <a:rPr lang="en-US" sz="1100" b="1" u="sng" dirty="0" smtClean="0">
                <a:latin typeface="Baskerville Old Face" panose="02020602080505020303" pitchFamily="18" charset="0"/>
              </a:rPr>
              <a:t>to   </a:t>
            </a:r>
            <a:r>
              <a:rPr lang="en-US" sz="1100" b="1" u="sng" dirty="0">
                <a:latin typeface="Baskerville Old Face" panose="02020602080505020303" pitchFamily="18" charset="0"/>
              </a:rPr>
              <a:t>Text: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>
                <a:latin typeface="Baskerville Old Face" panose="02020602080505020303" pitchFamily="18" charset="0"/>
              </a:rPr>
              <a:t>How is the text similar to other things I’ve read/watched?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>
                <a:latin typeface="Baskerville Old Face" panose="02020602080505020303" pitchFamily="18" charset="0"/>
              </a:rPr>
              <a:t>Have I read something like this before?</a:t>
            </a:r>
          </a:p>
          <a:p>
            <a:r>
              <a:rPr lang="en-US" sz="1400" b="1" dirty="0">
                <a:latin typeface="Baskerville Old Face" panose="02020602080505020303" pitchFamily="18" charset="0"/>
              </a:rPr>
              <a:t>Restate and use complete sentences.</a:t>
            </a:r>
          </a:p>
          <a:p>
            <a:endParaRPr lang="en-US" sz="1100" dirty="0">
              <a:latin typeface="Bell MT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5160" y="1343798"/>
            <a:ext cx="40078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Baskerville Old Face" panose="02020602080505020303" pitchFamily="18" charset="0"/>
              </a:rPr>
              <a:t>You must provide textual evidence for your responses.  Restate and use complete sentences.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>
                <a:latin typeface="Baskerville Old Face" panose="02020602080505020303" pitchFamily="18" charset="0"/>
              </a:rPr>
              <a:t>What is the </a:t>
            </a:r>
            <a:r>
              <a:rPr lang="en-US" sz="1400" dirty="0" smtClean="0">
                <a:latin typeface="Baskerville Old Face" panose="02020602080505020303" pitchFamily="18" charset="0"/>
              </a:rPr>
              <a:t>speaker’s tone?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Baskerville Old Face" panose="02020602080505020303" pitchFamily="18" charset="0"/>
              </a:rPr>
              <a:t>What figurative language is used (simile, metaphor, hyperbole, personification, alliteration, allusion)?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Baskerville Old Face" panose="02020602080505020303" pitchFamily="18" charset="0"/>
              </a:rPr>
              <a:t>What type of literary speech is this (monologue, soliloquy, aside, foil)?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246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cp:lastPrinted>2017-11-06T17:27:33Z</cp:lastPrinted>
  <dcterms:created xsi:type="dcterms:W3CDTF">2013-04-24T17:59:46Z</dcterms:created>
  <dcterms:modified xsi:type="dcterms:W3CDTF">2017-12-12T17:42:59Z</dcterms:modified>
</cp:coreProperties>
</file>